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7" r:id="rId2"/>
    <p:sldId id="258" r:id="rId3"/>
    <p:sldId id="256" r:id="rId4"/>
    <p:sldId id="260" r:id="rId5"/>
    <p:sldId id="272" r:id="rId6"/>
    <p:sldId id="262" r:id="rId7"/>
    <p:sldId id="265" r:id="rId8"/>
    <p:sldId id="259" r:id="rId9"/>
    <p:sldId id="269" r:id="rId10"/>
    <p:sldId id="270" r:id="rId11"/>
    <p:sldId id="271" r:id="rId12"/>
    <p:sldId id="274" r:id="rId13"/>
    <p:sldId id="275" r:id="rId14"/>
    <p:sldId id="276" r:id="rId15"/>
    <p:sldId id="277" r:id="rId16"/>
    <p:sldId id="278" r:id="rId17"/>
    <p:sldId id="279" r:id="rId18"/>
    <p:sldId id="280" r:id="rId19"/>
    <p:sldId id="266" r:id="rId20"/>
    <p:sldId id="261" r:id="rId21"/>
    <p:sldId id="263" r:id="rId22"/>
    <p:sldId id="281" r:id="rId23"/>
  </p:sldIdLst>
  <p:sldSz cx="9144000" cy="5143500" type="screen16x9"/>
  <p:notesSz cx="6858000" cy="9144000"/>
  <p:embeddedFontLst>
    <p:embeddedFont>
      <p:font typeface="Bookman Old Style" panose="02050604050505020204" pitchFamily="18" charset="0"/>
      <p:regular r:id="rId25"/>
      <p:bold r:id="rId26"/>
      <p:italic r:id="rId27"/>
      <p:boldItalic r:id="rId28"/>
    </p:embeddedFont>
    <p:embeddedFont>
      <p:font typeface="Trebuchet MS" panose="020B0603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66325-4D27-49ED-A8CB-01CC36AB385C}" v="2" dt="2024-03-25T17:59:53.499"/>
  </p1510:revLst>
</p1510:revInfo>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152"/>
        <p:guide pos="2880"/>
        <p:guide orient="horz" pos="3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45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3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7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39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90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98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10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99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526332" y="285750"/>
            <a:ext cx="7841491" cy="1727540"/>
          </a:xfrm>
        </p:spPr>
        <p:txBody>
          <a:bodyPr/>
          <a:lstStyle/>
          <a:p>
            <a:r>
              <a:rPr lang="en-US" sz="2400" dirty="0">
                <a:latin typeface="Times New Roman" panose="02020603050405020304" pitchFamily="18" charset="0"/>
                <a:cs typeface="Times New Roman" panose="02020603050405020304" pitchFamily="18" charset="0"/>
              </a:rPr>
              <a:t>A Seminar on</a:t>
            </a:r>
            <a:br>
              <a:rPr lang="en-US" sz="3600" dirty="0">
                <a:latin typeface="Bookman Old Style" panose="02050604050505020204" pitchFamily="18" charset="0"/>
              </a:rPr>
            </a:br>
            <a:r>
              <a:rPr lang="en-US" sz="2400" b="1" dirty="0">
                <a:latin typeface="Times New Roman" panose="02020603050405020304" pitchFamily="18" charset="0"/>
                <a:cs typeface="Times New Roman" panose="02020603050405020304" pitchFamily="18" charset="0"/>
              </a:rPr>
              <a:t>YOLO WITH INTEGRATED </a:t>
            </a:r>
            <a:br>
              <a:rPr lang="en-US" sz="2400" b="1">
                <a:latin typeface="Times New Roman" panose="02020603050405020304" pitchFamily="18" charset="0"/>
                <a:cs typeface="Times New Roman" panose="02020603050405020304" pitchFamily="18" charset="0"/>
              </a:rPr>
            </a:br>
            <a:r>
              <a:rPr lang="en-US" sz="2400" b="1">
                <a:latin typeface="Times New Roman" panose="02020603050405020304" pitchFamily="18" charset="0"/>
                <a:cs typeface="Times New Roman" panose="02020603050405020304" pitchFamily="18" charset="0"/>
              </a:rPr>
              <a:t>MULTI-SCALE </a:t>
            </a:r>
            <a:r>
              <a:rPr lang="en-US" sz="2400" b="1" dirty="0">
                <a:latin typeface="Times New Roman" panose="02020603050405020304" pitchFamily="18" charset="0"/>
                <a:cs typeface="Times New Roman" panose="02020603050405020304" pitchFamily="18" charset="0"/>
              </a:rPr>
              <a:t>DOMAIN ADAPTATION</a:t>
            </a:r>
          </a:p>
        </p:txBody>
      </p:sp>
      <p:sp>
        <p:nvSpPr>
          <p:cNvPr id="3" name="TextBox 2"/>
          <p:cNvSpPr txBox="1"/>
          <p:nvPr/>
        </p:nvSpPr>
        <p:spPr>
          <a:xfrm>
            <a:off x="526333" y="3310221"/>
            <a:ext cx="3175872" cy="116955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Team Details </a:t>
            </a:r>
          </a:p>
          <a:p>
            <a:pPr algn="just"/>
            <a:r>
              <a:rPr lang="en-US" dirty="0">
                <a:latin typeface="Times New Roman" panose="02020603050405020304" pitchFamily="18" charset="0"/>
                <a:cs typeface="Times New Roman" panose="02020603050405020304" pitchFamily="18" charset="0"/>
              </a:rPr>
              <a:t>Team No-18</a:t>
            </a:r>
          </a:p>
          <a:p>
            <a:pPr algn="just"/>
            <a:r>
              <a:rPr lang="en-US" dirty="0">
                <a:latin typeface="Times New Roman" panose="02020603050405020304" pitchFamily="18" charset="0"/>
                <a:cs typeface="Times New Roman" panose="02020603050405020304" pitchFamily="18" charset="0"/>
              </a:rPr>
              <a:t>1. G. Yashwanth  (21Eg505827)</a:t>
            </a:r>
          </a:p>
          <a:p>
            <a:pPr algn="just"/>
            <a:r>
              <a:rPr lang="en-US" dirty="0">
                <a:latin typeface="Times New Roman" panose="02020603050405020304" pitchFamily="18" charset="0"/>
                <a:cs typeface="Times New Roman" panose="02020603050405020304" pitchFamily="18" charset="0"/>
              </a:rPr>
              <a:t>2. G. Sampath      (21Eg505829)</a:t>
            </a:r>
          </a:p>
          <a:p>
            <a:pPr algn="just"/>
            <a:r>
              <a:rPr lang="en-US" dirty="0">
                <a:latin typeface="Times New Roman" panose="02020603050405020304" pitchFamily="18" charset="0"/>
                <a:cs typeface="Times New Roman" panose="02020603050405020304" pitchFamily="18" charset="0"/>
              </a:rPr>
              <a:t>3. S. Teja Reddy  (21EG505859)</a:t>
            </a:r>
          </a:p>
        </p:txBody>
      </p:sp>
      <p:sp>
        <p:nvSpPr>
          <p:cNvPr id="8" name="TextBox 7"/>
          <p:cNvSpPr txBox="1"/>
          <p:nvPr/>
        </p:nvSpPr>
        <p:spPr>
          <a:xfrm>
            <a:off x="5701004" y="3500236"/>
            <a:ext cx="2070599"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Project Supervisor </a:t>
            </a:r>
          </a:p>
          <a:p>
            <a:r>
              <a:rPr lang="en-US" dirty="0">
                <a:latin typeface="Times New Roman" panose="02020603050405020304" pitchFamily="18" charset="0"/>
                <a:cs typeface="Times New Roman" panose="02020603050405020304" pitchFamily="18" charset="0"/>
              </a:rPr>
              <a:t>Mrs. B. Ujwala</a:t>
            </a:r>
          </a:p>
          <a:p>
            <a:r>
              <a:rPr lang="en-IN" altLang="en-US" dirty="0">
                <a:latin typeface="Times New Roman" panose="02020603050405020304" pitchFamily="18" charset="0"/>
                <a:cs typeface="Times New Roman" panose="02020603050405020304" pitchFamily="18" charset="0"/>
              </a:rPr>
              <a:t>Assistant Professor</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5" name="Footer Placeholder 4"/>
          <p:cNvSpPr>
            <a:spLocks noGrp="1"/>
          </p:cNvSpPr>
          <p:nvPr>
            <p:ph type="ftr" idx="11"/>
          </p:nvPr>
        </p:nvSpPr>
        <p:spPr>
          <a:xfrm>
            <a:off x="2732577" y="4735545"/>
            <a:ext cx="3429000" cy="273900"/>
          </a:xfrm>
        </p:spPr>
        <p:txBody>
          <a:bodyPr/>
          <a:lstStyle/>
          <a:p>
            <a:r>
              <a:rPr lang="en-US" dirty="0"/>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31222" y="102336"/>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5B695392-B719-6EBA-EBA2-DB318BB3C24B}"/>
              </a:ext>
            </a:extLst>
          </p:cNvPr>
          <p:cNvPicPr>
            <a:picLocks noChangeAspect="1"/>
          </p:cNvPicPr>
          <p:nvPr/>
        </p:nvPicPr>
        <p:blipFill>
          <a:blip r:embed="rId3"/>
          <a:stretch>
            <a:fillRect/>
          </a:stretch>
        </p:blipFill>
        <p:spPr>
          <a:xfrm>
            <a:off x="364274" y="760317"/>
            <a:ext cx="4207726" cy="3622866"/>
          </a:xfrm>
          <a:prstGeom prst="rect">
            <a:avLst/>
          </a:prstGeom>
        </p:spPr>
      </p:pic>
      <p:pic>
        <p:nvPicPr>
          <p:cNvPr id="8" name="Picture 7">
            <a:extLst>
              <a:ext uri="{FF2B5EF4-FFF2-40B4-BE49-F238E27FC236}">
                <a16:creationId xmlns:a16="http://schemas.microsoft.com/office/drawing/2014/main" id="{EAC286A8-49C3-4B2F-57A7-E106D28EF903}"/>
              </a:ext>
            </a:extLst>
          </p:cNvPr>
          <p:cNvPicPr>
            <a:picLocks noChangeAspect="1"/>
          </p:cNvPicPr>
          <p:nvPr/>
        </p:nvPicPr>
        <p:blipFill>
          <a:blip r:embed="rId4"/>
          <a:stretch>
            <a:fillRect/>
          </a:stretch>
        </p:blipFill>
        <p:spPr>
          <a:xfrm>
            <a:off x="4772721" y="729657"/>
            <a:ext cx="4007005" cy="3622866"/>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A9C33373-755E-EFDE-0AEC-C10D56973DA6}"/>
              </a:ext>
            </a:extLst>
          </p:cNvPr>
          <p:cNvPicPr>
            <a:picLocks noChangeAspect="1"/>
          </p:cNvPicPr>
          <p:nvPr/>
        </p:nvPicPr>
        <p:blipFill>
          <a:blip r:embed="rId3"/>
          <a:stretch>
            <a:fillRect/>
          </a:stretch>
        </p:blipFill>
        <p:spPr>
          <a:xfrm>
            <a:off x="315951" y="653414"/>
            <a:ext cx="4159405" cy="3996251"/>
          </a:xfrm>
          <a:prstGeom prst="rect">
            <a:avLst/>
          </a:prstGeom>
        </p:spPr>
      </p:pic>
      <p:pic>
        <p:nvPicPr>
          <p:cNvPr id="8" name="Picture 7">
            <a:extLst>
              <a:ext uri="{FF2B5EF4-FFF2-40B4-BE49-F238E27FC236}">
                <a16:creationId xmlns:a16="http://schemas.microsoft.com/office/drawing/2014/main" id="{C04B980C-90C4-F15E-74E6-D8A361FA73B3}"/>
              </a:ext>
            </a:extLst>
          </p:cNvPr>
          <p:cNvPicPr>
            <a:picLocks noChangeAspect="1"/>
          </p:cNvPicPr>
          <p:nvPr/>
        </p:nvPicPr>
        <p:blipFill>
          <a:blip r:embed="rId4"/>
          <a:stretch>
            <a:fillRect/>
          </a:stretch>
        </p:blipFill>
        <p:spPr>
          <a:xfrm>
            <a:off x="4572000" y="653414"/>
            <a:ext cx="4029307" cy="3996251"/>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7" name="Picture 6">
            <a:extLst>
              <a:ext uri="{FF2B5EF4-FFF2-40B4-BE49-F238E27FC236}">
                <a16:creationId xmlns:a16="http://schemas.microsoft.com/office/drawing/2014/main" id="{B7E5DD2A-ADAF-88AF-8750-77559D52B874}"/>
              </a:ext>
            </a:extLst>
          </p:cNvPr>
          <p:cNvPicPr>
            <a:picLocks noChangeAspect="1"/>
          </p:cNvPicPr>
          <p:nvPr/>
        </p:nvPicPr>
        <p:blipFill>
          <a:blip r:embed="rId3"/>
          <a:stretch>
            <a:fillRect/>
          </a:stretch>
        </p:blipFill>
        <p:spPr>
          <a:xfrm>
            <a:off x="327104" y="720648"/>
            <a:ext cx="4274633" cy="3702204"/>
          </a:xfrm>
          <a:prstGeom prst="rect">
            <a:avLst/>
          </a:prstGeom>
        </p:spPr>
      </p:pic>
      <p:pic>
        <p:nvPicPr>
          <p:cNvPr id="10" name="Picture 9">
            <a:extLst>
              <a:ext uri="{FF2B5EF4-FFF2-40B4-BE49-F238E27FC236}">
                <a16:creationId xmlns:a16="http://schemas.microsoft.com/office/drawing/2014/main" id="{A9CAEE97-DC84-777B-7BC2-644F5923CD38}"/>
              </a:ext>
            </a:extLst>
          </p:cNvPr>
          <p:cNvPicPr>
            <a:picLocks noChangeAspect="1"/>
          </p:cNvPicPr>
          <p:nvPr/>
        </p:nvPicPr>
        <p:blipFill>
          <a:blip r:embed="rId4"/>
          <a:stretch>
            <a:fillRect/>
          </a:stretch>
        </p:blipFill>
        <p:spPr>
          <a:xfrm>
            <a:off x="4954859" y="720648"/>
            <a:ext cx="3731941" cy="3769438"/>
          </a:xfrm>
          <a:prstGeom prst="rect">
            <a:avLst/>
          </a:prstGeom>
        </p:spPr>
      </p:pic>
    </p:spTree>
    <p:extLst>
      <p:ext uri="{BB962C8B-B14F-4D97-AF65-F5344CB8AC3E}">
        <p14:creationId xmlns:p14="http://schemas.microsoft.com/office/powerpoint/2010/main" val="16200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45464342-668A-4826-EF88-A7D0ECBAF19D}"/>
              </a:ext>
            </a:extLst>
          </p:cNvPr>
          <p:cNvPicPr>
            <a:picLocks noChangeAspect="1"/>
          </p:cNvPicPr>
          <p:nvPr/>
        </p:nvPicPr>
        <p:blipFill>
          <a:blip r:embed="rId3"/>
          <a:stretch>
            <a:fillRect/>
          </a:stretch>
        </p:blipFill>
        <p:spPr>
          <a:xfrm>
            <a:off x="356839" y="708550"/>
            <a:ext cx="4267200" cy="3841147"/>
          </a:xfrm>
          <a:prstGeom prst="rect">
            <a:avLst/>
          </a:prstGeom>
        </p:spPr>
      </p:pic>
      <p:pic>
        <p:nvPicPr>
          <p:cNvPr id="9" name="Picture 8">
            <a:extLst>
              <a:ext uri="{FF2B5EF4-FFF2-40B4-BE49-F238E27FC236}">
                <a16:creationId xmlns:a16="http://schemas.microsoft.com/office/drawing/2014/main" id="{A291B5C0-3297-E0C9-5E00-438094D991A8}"/>
              </a:ext>
            </a:extLst>
          </p:cNvPr>
          <p:cNvPicPr>
            <a:picLocks noChangeAspect="1"/>
          </p:cNvPicPr>
          <p:nvPr/>
        </p:nvPicPr>
        <p:blipFill>
          <a:blip r:embed="rId4"/>
          <a:stretch>
            <a:fillRect/>
          </a:stretch>
        </p:blipFill>
        <p:spPr>
          <a:xfrm>
            <a:off x="4787590" y="708550"/>
            <a:ext cx="3899210" cy="3841147"/>
          </a:xfrm>
          <a:prstGeom prst="rect">
            <a:avLst/>
          </a:prstGeom>
        </p:spPr>
      </p:pic>
    </p:spTree>
    <p:extLst>
      <p:ext uri="{BB962C8B-B14F-4D97-AF65-F5344CB8AC3E}">
        <p14:creationId xmlns:p14="http://schemas.microsoft.com/office/powerpoint/2010/main" val="3232614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7" name="Picture 6">
            <a:extLst>
              <a:ext uri="{FF2B5EF4-FFF2-40B4-BE49-F238E27FC236}">
                <a16:creationId xmlns:a16="http://schemas.microsoft.com/office/drawing/2014/main" id="{FA01F7FD-6067-A85D-54BF-DADBBDFD4F31}"/>
              </a:ext>
            </a:extLst>
          </p:cNvPr>
          <p:cNvPicPr>
            <a:picLocks noChangeAspect="1"/>
          </p:cNvPicPr>
          <p:nvPr/>
        </p:nvPicPr>
        <p:blipFill>
          <a:blip r:embed="rId3"/>
          <a:stretch>
            <a:fillRect/>
          </a:stretch>
        </p:blipFill>
        <p:spPr>
          <a:xfrm>
            <a:off x="360557" y="653414"/>
            <a:ext cx="4114800" cy="4061758"/>
          </a:xfrm>
          <a:prstGeom prst="rect">
            <a:avLst/>
          </a:prstGeom>
        </p:spPr>
      </p:pic>
      <p:pic>
        <p:nvPicPr>
          <p:cNvPr id="10" name="Picture 9">
            <a:extLst>
              <a:ext uri="{FF2B5EF4-FFF2-40B4-BE49-F238E27FC236}">
                <a16:creationId xmlns:a16="http://schemas.microsoft.com/office/drawing/2014/main" id="{699B4924-59EA-947B-EC96-070AABA07791}"/>
              </a:ext>
            </a:extLst>
          </p:cNvPr>
          <p:cNvPicPr>
            <a:picLocks noChangeAspect="1"/>
          </p:cNvPicPr>
          <p:nvPr/>
        </p:nvPicPr>
        <p:blipFill>
          <a:blip r:embed="rId4"/>
          <a:stretch>
            <a:fillRect/>
          </a:stretch>
        </p:blipFill>
        <p:spPr>
          <a:xfrm>
            <a:off x="4874914" y="653414"/>
            <a:ext cx="3811886" cy="4061759"/>
          </a:xfrm>
          <a:prstGeom prst="rect">
            <a:avLst/>
          </a:prstGeom>
        </p:spPr>
      </p:pic>
    </p:spTree>
    <p:extLst>
      <p:ext uri="{BB962C8B-B14F-4D97-AF65-F5344CB8AC3E}">
        <p14:creationId xmlns:p14="http://schemas.microsoft.com/office/powerpoint/2010/main" val="3719854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4E6E3E89-1003-A82F-B56E-93358A38DB13}"/>
              </a:ext>
            </a:extLst>
          </p:cNvPr>
          <p:cNvPicPr>
            <a:picLocks noChangeAspect="1"/>
          </p:cNvPicPr>
          <p:nvPr/>
        </p:nvPicPr>
        <p:blipFill>
          <a:blip r:embed="rId3"/>
          <a:stretch>
            <a:fillRect/>
          </a:stretch>
        </p:blipFill>
        <p:spPr>
          <a:xfrm>
            <a:off x="367990" y="789077"/>
            <a:ext cx="4204010" cy="3842524"/>
          </a:xfrm>
          <a:prstGeom prst="rect">
            <a:avLst/>
          </a:prstGeom>
        </p:spPr>
      </p:pic>
      <p:pic>
        <p:nvPicPr>
          <p:cNvPr id="9" name="Picture 8">
            <a:extLst>
              <a:ext uri="{FF2B5EF4-FFF2-40B4-BE49-F238E27FC236}">
                <a16:creationId xmlns:a16="http://schemas.microsoft.com/office/drawing/2014/main" id="{A1A30E64-759C-18C3-0FDA-8EA10D8DF8DB}"/>
              </a:ext>
            </a:extLst>
          </p:cNvPr>
          <p:cNvPicPr>
            <a:picLocks noChangeAspect="1"/>
          </p:cNvPicPr>
          <p:nvPr/>
        </p:nvPicPr>
        <p:blipFill>
          <a:blip r:embed="rId4"/>
          <a:stretch>
            <a:fillRect/>
          </a:stretch>
        </p:blipFill>
        <p:spPr>
          <a:xfrm>
            <a:off x="4913970" y="789077"/>
            <a:ext cx="3904133" cy="3842524"/>
          </a:xfrm>
          <a:prstGeom prst="rect">
            <a:avLst/>
          </a:prstGeom>
        </p:spPr>
      </p:pic>
    </p:spTree>
    <p:extLst>
      <p:ext uri="{BB962C8B-B14F-4D97-AF65-F5344CB8AC3E}">
        <p14:creationId xmlns:p14="http://schemas.microsoft.com/office/powerpoint/2010/main" val="382229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7" name="Picture 6">
            <a:extLst>
              <a:ext uri="{FF2B5EF4-FFF2-40B4-BE49-F238E27FC236}">
                <a16:creationId xmlns:a16="http://schemas.microsoft.com/office/drawing/2014/main" id="{49DEEF08-A97A-F947-4FA9-29AA5758D609}"/>
              </a:ext>
            </a:extLst>
          </p:cNvPr>
          <p:cNvPicPr>
            <a:picLocks noChangeAspect="1"/>
          </p:cNvPicPr>
          <p:nvPr/>
        </p:nvPicPr>
        <p:blipFill>
          <a:blip r:embed="rId3"/>
          <a:stretch>
            <a:fillRect/>
          </a:stretch>
        </p:blipFill>
        <p:spPr>
          <a:xfrm>
            <a:off x="457200" y="680224"/>
            <a:ext cx="4374995" cy="3783051"/>
          </a:xfrm>
          <a:prstGeom prst="rect">
            <a:avLst/>
          </a:prstGeom>
        </p:spPr>
      </p:pic>
      <p:pic>
        <p:nvPicPr>
          <p:cNvPr id="10" name="Picture 9">
            <a:extLst>
              <a:ext uri="{FF2B5EF4-FFF2-40B4-BE49-F238E27FC236}">
                <a16:creationId xmlns:a16="http://schemas.microsoft.com/office/drawing/2014/main" id="{5BB14C0F-07C3-2D69-E7DB-BE26652ACBFE}"/>
              </a:ext>
            </a:extLst>
          </p:cNvPr>
          <p:cNvPicPr>
            <a:picLocks noChangeAspect="1"/>
          </p:cNvPicPr>
          <p:nvPr/>
        </p:nvPicPr>
        <p:blipFill>
          <a:blip r:embed="rId4"/>
          <a:stretch>
            <a:fillRect/>
          </a:stretch>
        </p:blipFill>
        <p:spPr>
          <a:xfrm>
            <a:off x="4951141" y="653414"/>
            <a:ext cx="3828586" cy="3809861"/>
          </a:xfrm>
          <a:prstGeom prst="rect">
            <a:avLst/>
          </a:prstGeom>
        </p:spPr>
      </p:pic>
    </p:spTree>
    <p:extLst>
      <p:ext uri="{BB962C8B-B14F-4D97-AF65-F5344CB8AC3E}">
        <p14:creationId xmlns:p14="http://schemas.microsoft.com/office/powerpoint/2010/main" val="319780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1B819AC1-98D5-B512-225A-65572DBC2560}"/>
              </a:ext>
            </a:extLst>
          </p:cNvPr>
          <p:cNvPicPr>
            <a:picLocks noChangeAspect="1"/>
          </p:cNvPicPr>
          <p:nvPr/>
        </p:nvPicPr>
        <p:blipFill>
          <a:blip r:embed="rId3"/>
          <a:stretch>
            <a:fillRect/>
          </a:stretch>
        </p:blipFill>
        <p:spPr>
          <a:xfrm>
            <a:off x="457200" y="653414"/>
            <a:ext cx="4047893" cy="3976339"/>
          </a:xfrm>
          <a:prstGeom prst="rect">
            <a:avLst/>
          </a:prstGeom>
        </p:spPr>
      </p:pic>
      <p:pic>
        <p:nvPicPr>
          <p:cNvPr id="9" name="Picture 8">
            <a:extLst>
              <a:ext uri="{FF2B5EF4-FFF2-40B4-BE49-F238E27FC236}">
                <a16:creationId xmlns:a16="http://schemas.microsoft.com/office/drawing/2014/main" id="{F662B969-F65C-EE11-E56D-D508B05849C2}"/>
              </a:ext>
            </a:extLst>
          </p:cNvPr>
          <p:cNvPicPr>
            <a:picLocks noChangeAspect="1"/>
          </p:cNvPicPr>
          <p:nvPr/>
        </p:nvPicPr>
        <p:blipFill>
          <a:blip r:embed="rId4"/>
          <a:stretch>
            <a:fillRect/>
          </a:stretch>
        </p:blipFill>
        <p:spPr>
          <a:xfrm>
            <a:off x="4747575" y="739895"/>
            <a:ext cx="3850888" cy="3803377"/>
          </a:xfrm>
          <a:prstGeom prst="rect">
            <a:avLst/>
          </a:prstGeom>
        </p:spPr>
      </p:pic>
    </p:spTree>
    <p:extLst>
      <p:ext uri="{BB962C8B-B14F-4D97-AF65-F5344CB8AC3E}">
        <p14:creationId xmlns:p14="http://schemas.microsoft.com/office/powerpoint/2010/main" val="4158805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79184" y="2609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7" name="Picture 6">
            <a:extLst>
              <a:ext uri="{FF2B5EF4-FFF2-40B4-BE49-F238E27FC236}">
                <a16:creationId xmlns:a16="http://schemas.microsoft.com/office/drawing/2014/main" id="{10E40C4F-DF03-B08E-6A0D-F60E471C3757}"/>
              </a:ext>
            </a:extLst>
          </p:cNvPr>
          <p:cNvPicPr>
            <a:picLocks noChangeAspect="1"/>
          </p:cNvPicPr>
          <p:nvPr/>
        </p:nvPicPr>
        <p:blipFill>
          <a:blip r:embed="rId3"/>
          <a:stretch>
            <a:fillRect/>
          </a:stretch>
        </p:blipFill>
        <p:spPr>
          <a:xfrm>
            <a:off x="219307" y="661639"/>
            <a:ext cx="4612887" cy="3820222"/>
          </a:xfrm>
          <a:prstGeom prst="rect">
            <a:avLst/>
          </a:prstGeom>
        </p:spPr>
      </p:pic>
      <p:pic>
        <p:nvPicPr>
          <p:cNvPr id="10" name="Picture 9">
            <a:extLst>
              <a:ext uri="{FF2B5EF4-FFF2-40B4-BE49-F238E27FC236}">
                <a16:creationId xmlns:a16="http://schemas.microsoft.com/office/drawing/2014/main" id="{A75853F6-F2BB-F717-9FC4-D2CB99C72FA1}"/>
              </a:ext>
            </a:extLst>
          </p:cNvPr>
          <p:cNvPicPr>
            <a:picLocks noChangeAspect="1"/>
          </p:cNvPicPr>
          <p:nvPr/>
        </p:nvPicPr>
        <p:blipFill>
          <a:blip r:embed="rId4"/>
          <a:stretch>
            <a:fillRect/>
          </a:stretch>
        </p:blipFill>
        <p:spPr>
          <a:xfrm>
            <a:off x="4958577" y="1214248"/>
            <a:ext cx="4033022" cy="2715004"/>
          </a:xfrm>
          <a:prstGeom prst="rect">
            <a:avLst/>
          </a:prstGeom>
        </p:spPr>
      </p:pic>
    </p:spTree>
    <p:extLst>
      <p:ext uri="{BB962C8B-B14F-4D97-AF65-F5344CB8AC3E}">
        <p14:creationId xmlns:p14="http://schemas.microsoft.com/office/powerpoint/2010/main" val="27135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55515" y="87468"/>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a:xfrm>
            <a:off x="2408663" y="4767264"/>
            <a:ext cx="3611137" cy="273900"/>
          </a:xfrm>
        </p:spPr>
        <p:txBody>
          <a:bodyPr/>
          <a:lstStyle/>
          <a:p>
            <a:r>
              <a:rPr lang="en-US" dirty="0"/>
              <a:t>Department of Computer Science and Engineering</a:t>
            </a:r>
          </a:p>
        </p:txBody>
      </p:sp>
      <p:pic>
        <p:nvPicPr>
          <p:cNvPr id="5" name="Picture 4">
            <a:extLst>
              <a:ext uri="{FF2B5EF4-FFF2-40B4-BE49-F238E27FC236}">
                <a16:creationId xmlns:a16="http://schemas.microsoft.com/office/drawing/2014/main" id="{234864F7-FD96-2E23-3959-2B0EA9E054C8}"/>
              </a:ext>
            </a:extLst>
          </p:cNvPr>
          <p:cNvPicPr>
            <a:picLocks noChangeAspect="1"/>
          </p:cNvPicPr>
          <p:nvPr/>
        </p:nvPicPr>
        <p:blipFill>
          <a:blip r:embed="rId3"/>
          <a:stretch>
            <a:fillRect/>
          </a:stretch>
        </p:blipFill>
        <p:spPr>
          <a:xfrm>
            <a:off x="713678" y="915050"/>
            <a:ext cx="5200523" cy="3560027"/>
          </a:xfrm>
          <a:prstGeom prst="rect">
            <a:avLst/>
          </a:prstGeom>
        </p:spPr>
      </p:pic>
      <p:sp>
        <p:nvSpPr>
          <p:cNvPr id="8" name="TextBox 7">
            <a:extLst>
              <a:ext uri="{FF2B5EF4-FFF2-40B4-BE49-F238E27FC236}">
                <a16:creationId xmlns:a16="http://schemas.microsoft.com/office/drawing/2014/main" id="{C1FA0D0E-E326-DD24-8229-6EA99D9A0A9A}"/>
              </a:ext>
            </a:extLst>
          </p:cNvPr>
          <p:cNvSpPr txBox="1"/>
          <p:nvPr/>
        </p:nvSpPr>
        <p:spPr>
          <a:xfrm>
            <a:off x="6140605" y="1524000"/>
            <a:ext cx="2546195" cy="1077218"/>
          </a:xfrm>
          <a:prstGeom prst="rect">
            <a:avLst/>
          </a:prstGeom>
          <a:noFill/>
        </p:spPr>
        <p:txBody>
          <a:bodyPr wrap="square" rtlCol="0">
            <a:spAutoFit/>
          </a:bodyPr>
          <a:lstStyle/>
          <a:p>
            <a:pPr algn="just"/>
            <a:r>
              <a:rPr lang="en-IN" sz="1600" dirty="0">
                <a:latin typeface="Times New Roman" panose="02020603050405020304" pitchFamily="18" charset="0"/>
                <a:cs typeface="Times New Roman" panose="02020603050405020304" pitchFamily="18" charset="0"/>
              </a:rPr>
              <a:t>Objects will be detected with bounded boxes and probability in image when we upload an image </a:t>
            </a:r>
          </a:p>
        </p:txBody>
      </p:sp>
    </p:spTree>
    <p:extLst>
      <p:ext uri="{BB962C8B-B14F-4D97-AF65-F5344CB8AC3E}">
        <p14:creationId xmlns:p14="http://schemas.microsoft.com/office/powerpoint/2010/main" val="99103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pPr marL="0" lvl="0" indent="0" algn="r" rtl="0">
                <a:lnSpc>
                  <a:spcPct val="100000"/>
                </a:lnSpc>
                <a:spcBef>
                  <a:spcPts val="0"/>
                </a:spcBef>
                <a:spcAft>
                  <a:spcPts val="0"/>
                </a:spcAft>
                <a:buSzPts val="1200"/>
                <a:buNone/>
              </a:p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052803" y="223025"/>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869794" y="1140589"/>
            <a:ext cx="7404411" cy="2862322"/>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Improving YOLO's abilities with multiscale techniques helps spot objects better, no matter their size. This is great for things like keeping an eye on areas with cameras or helping self-driving cars know what's around them. Integrated Multi-Scale Domain Adaptive YOLO deals with tricky situations like different lights or backgrounds, which is really important for systems that need to recognize objects reliably. Its adaptability is key for places where traditional detection systems struggle. This kind of adaptability is super useful for smart cities, factories, and keeping an eye on things. It helps make self-driving cars safer and better at making decisions too.</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2737624" y="4767264"/>
            <a:ext cx="3429000" cy="273900"/>
          </a:xfrm>
        </p:spPr>
        <p:txBody>
          <a:bodyPr/>
          <a:lstStyle/>
          <a:p>
            <a:r>
              <a:rPr lang="en-US" dirty="0"/>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89974" y="102336"/>
            <a:ext cx="6117431" cy="627321"/>
          </a:xfrm>
        </p:spPr>
        <p:txBody>
          <a:bodyPr/>
          <a:lstStyle/>
          <a:p>
            <a:r>
              <a:rPr lang="en-US" sz="3600" dirty="0">
                <a:latin typeface="Bookman Old Style" panose="02050604050505020204" pitchFamily="18" charset="0"/>
              </a:rPr>
              <a:t>Finding </a:t>
            </a:r>
          </a:p>
        </p:txBody>
      </p:sp>
      <p:sp>
        <p:nvSpPr>
          <p:cNvPr id="6" name="Date Placeholder 5"/>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7" name="Footer Placeholder 6"/>
          <p:cNvSpPr>
            <a:spLocks noGrp="1"/>
          </p:cNvSpPr>
          <p:nvPr>
            <p:ph type="ftr" idx="11"/>
          </p:nvPr>
        </p:nvSpPr>
        <p:spPr>
          <a:xfrm>
            <a:off x="2590800" y="4767264"/>
            <a:ext cx="3429000" cy="273900"/>
          </a:xfrm>
        </p:spPr>
        <p:txBody>
          <a:bodyPr/>
          <a:lstStyle/>
          <a:p>
            <a:r>
              <a:rPr lang="en-US"/>
              <a:t>Department of Computer Science and Engineering</a:t>
            </a:r>
          </a:p>
        </p:txBody>
      </p:sp>
      <p:sp>
        <p:nvSpPr>
          <p:cNvPr id="8" name="Rectangle 7"/>
          <p:cNvSpPr/>
          <p:nvPr/>
        </p:nvSpPr>
        <p:spPr>
          <a:xfrm>
            <a:off x="1042885" y="1357893"/>
            <a:ext cx="7058230" cy="2062103"/>
          </a:xfrm>
          <a:prstGeom prst="rect">
            <a:avLst/>
          </a:prstGeom>
        </p:spPr>
        <p:txBody>
          <a:bodyPr wrap="square">
            <a:spAutoFit/>
          </a:bodyPr>
          <a:lstStyle/>
          <a:p>
            <a:pPr algn="just"/>
            <a:r>
              <a:rPr lang="en-US" sz="1600" dirty="0">
                <a:latin typeface="Times New Roman" pitchFamily="18" charset="0"/>
                <a:cs typeface="Times New Roman" pitchFamily="18" charset="0"/>
              </a:rPr>
              <a:t>1. Integration of multiscale domain adaptation techniques into YOLOv4, known as MS-DAYOLO, significantly enhances robustness and generalization capabilities in object detection tasks.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2. MS-DAYOLO effectively mitigates domain shift challenges, resulting in improved detection accuracy and adaptability across diverse scenarios, validated through experimental evaluations in domains like autonomous vehicles and surveillance.</a:t>
            </a:r>
          </a:p>
        </p:txBody>
      </p:sp>
    </p:spTree>
    <p:extLst>
      <p:ext uri="{BB962C8B-B14F-4D97-AF65-F5344CB8AC3E}">
        <p14:creationId xmlns:p14="http://schemas.microsoft.com/office/powerpoint/2010/main" val="747321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57299" y="317560"/>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2590800" y="4767264"/>
            <a:ext cx="3450431" cy="273900"/>
          </a:xfrm>
        </p:spPr>
        <p:txBody>
          <a:bodyPr/>
          <a:lstStyle/>
          <a:p>
            <a:r>
              <a:rPr lang="en-US" dirty="0"/>
              <a:t>Department of Computer Science and Engineering</a:t>
            </a:r>
          </a:p>
        </p:txBody>
      </p:sp>
      <p:sp>
        <p:nvSpPr>
          <p:cNvPr id="5" name="TextBox 4"/>
          <p:cNvSpPr txBox="1"/>
          <p:nvPr/>
        </p:nvSpPr>
        <p:spPr>
          <a:xfrm>
            <a:off x="991641" y="1026126"/>
            <a:ext cx="7081841"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itchFamily="18" charset="0"/>
                <a:cs typeface="Times New Roman" pitchFamily="18" charset="0"/>
              </a:rPr>
              <a:t>Parameters improved by MS-DAYOLO include detection accuracy, robustness to domain shift, and generalization across diverse scenarios, enhancing adaptability of YOLOv4 for object detection.</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MS-DAYOLO calculates improved parameters by incorporating Multi-Scale domain adaptation techniques into YOLOv4, adjusting feature representations and classifier boundaries based on domain-specific characteristics.</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The parameter values are improved because Multi-Scale domain adaptation effectively aligns feature distributions across domains, minimizing domain shift effects and enabling YOLOv4 to learn more robust and generalizable representations for object detection tasks.</a:t>
            </a:r>
          </a:p>
        </p:txBody>
      </p:sp>
    </p:spTree>
    <p:extLst>
      <p:ext uri="{BB962C8B-B14F-4D97-AF65-F5344CB8AC3E}">
        <p14:creationId xmlns:p14="http://schemas.microsoft.com/office/powerpoint/2010/main" val="190410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1536-C2C7-7D8F-F917-5A2C3E76B13B}"/>
              </a:ext>
            </a:extLst>
          </p:cNvPr>
          <p:cNvSpPr>
            <a:spLocks noGrp="1"/>
          </p:cNvSpPr>
          <p:nvPr>
            <p:ph type="title"/>
          </p:nvPr>
        </p:nvSpPr>
        <p:spPr>
          <a:xfrm>
            <a:off x="397727" y="2143050"/>
            <a:ext cx="8229600" cy="857400"/>
          </a:xfrm>
        </p:spPr>
        <p:txBody>
          <a:bodyPr/>
          <a:lstStyle/>
          <a:p>
            <a:r>
              <a:rPr lang="en-IN" sz="4400" b="1" dirty="0">
                <a:latin typeface="Times New Roman" panose="02020603050405020304" pitchFamily="18" charset="0"/>
                <a:cs typeface="Times New Roman" panose="02020603050405020304" pitchFamily="18" charset="0"/>
              </a:rPr>
              <a:t>THANK YOU</a:t>
            </a:r>
          </a:p>
        </p:txBody>
      </p:sp>
      <p:sp>
        <p:nvSpPr>
          <p:cNvPr id="4" name="Date Placeholder 3">
            <a:extLst>
              <a:ext uri="{FF2B5EF4-FFF2-40B4-BE49-F238E27FC236}">
                <a16:creationId xmlns:a16="http://schemas.microsoft.com/office/drawing/2014/main" id="{055EAE74-EAEC-3CDD-B274-D3D9DEF177A7}"/>
              </a:ext>
            </a:extLst>
          </p:cNvPr>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5" name="Footer Placeholder 4">
            <a:extLst>
              <a:ext uri="{FF2B5EF4-FFF2-40B4-BE49-F238E27FC236}">
                <a16:creationId xmlns:a16="http://schemas.microsoft.com/office/drawing/2014/main" id="{0BCD9E0B-9501-BD93-1C07-26880E5CED17}"/>
              </a:ext>
            </a:extLst>
          </p:cNvPr>
          <p:cNvSpPr>
            <a:spLocks noGrp="1"/>
          </p:cNvSpPr>
          <p:nvPr>
            <p:ph type="ftr" idx="11"/>
          </p:nvPr>
        </p:nvSpPr>
        <p:spPr>
          <a:xfrm>
            <a:off x="2505307" y="4767264"/>
            <a:ext cx="3514493" cy="273900"/>
          </a:xfrm>
        </p:spPr>
        <p:txBody>
          <a:bodyPr/>
          <a:lstStyle/>
          <a:p>
            <a:r>
              <a:rPr lang="en-US" dirty="0"/>
              <a:t>Department of Computer Science and Engineering</a:t>
            </a:r>
          </a:p>
        </p:txBody>
      </p:sp>
      <p:sp>
        <p:nvSpPr>
          <p:cNvPr id="6" name="Slide Number Placeholder 5">
            <a:extLst>
              <a:ext uri="{FF2B5EF4-FFF2-40B4-BE49-F238E27FC236}">
                <a16:creationId xmlns:a16="http://schemas.microsoft.com/office/drawing/2014/main" id="{DBC023C1-6AB4-CF8A-9DA6-F629811FC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Tree>
    <p:extLst>
      <p:ext uri="{BB962C8B-B14F-4D97-AF65-F5344CB8AC3E}">
        <p14:creationId xmlns:p14="http://schemas.microsoft.com/office/powerpoint/2010/main" val="264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pPr marL="0" lvl="0" indent="0" algn="r" rtl="0">
                <a:lnSpc>
                  <a:spcPct val="100000"/>
                </a:lnSpc>
                <a:spcBef>
                  <a:spcPts val="0"/>
                </a:spcBef>
                <a:spcAft>
                  <a:spcPts val="0"/>
                </a:spcAft>
                <a:buSzPts val="1200"/>
                <a:buNone/>
              </a:p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268393" y="327347"/>
            <a:ext cx="6117431" cy="627321"/>
          </a:xfrm>
        </p:spPr>
        <p:txBody>
          <a:bodyPr/>
          <a:lstStyle/>
          <a:p>
            <a:r>
              <a:rPr lang="en-US" sz="3600" dirty="0">
                <a:latin typeface="Bookman Old Style" panose="02050604050505020204" pitchFamily="18" charset="0"/>
              </a:rPr>
              <a:t>Problem Statement</a:t>
            </a:r>
          </a:p>
        </p:txBody>
      </p:sp>
      <p:sp>
        <p:nvSpPr>
          <p:cNvPr id="14" name="TextBox 13"/>
          <p:cNvSpPr txBox="1"/>
          <p:nvPr/>
        </p:nvSpPr>
        <p:spPr>
          <a:xfrm>
            <a:off x="669074" y="1363759"/>
            <a:ext cx="756796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Detecting objects accurately with YOLO can be difficult, especially when objects vary in size, which is common in surveillance and self-driving cars. Traditional systems also face challenges in places like smart cities and factories where conditions change a lot, making it hard for them to adapt. The current ways of doing things aren't great at working across different situations, which can be a problem in fast-changing environments like factories and surveillance. Overall, the methods we have now aren't very good for robust applications like making cities smarter, automating factories, and surveillance in real life.</a:t>
            </a:r>
          </a:p>
        </p:txBody>
      </p:sp>
      <p:sp>
        <p:nvSpPr>
          <p:cNvPr id="9" name="Date Placeholder 8"/>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10" name="Footer Placeholder 9"/>
          <p:cNvSpPr>
            <a:spLocks noGrp="1"/>
          </p:cNvSpPr>
          <p:nvPr>
            <p:ph type="ftr" idx="11"/>
          </p:nvPr>
        </p:nvSpPr>
        <p:spPr>
          <a:xfrm>
            <a:off x="2777583" y="4767264"/>
            <a:ext cx="3588834" cy="273900"/>
          </a:xfrm>
        </p:spPr>
        <p:txBody>
          <a:bodyPr/>
          <a:lstStyle/>
          <a:p>
            <a:r>
              <a:rPr lang="en-US" dirty="0"/>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01486" y="118996"/>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2590800" y="4767264"/>
            <a:ext cx="3759820" cy="273900"/>
          </a:xfrm>
        </p:spPr>
        <p:txBody>
          <a:bodyPr/>
          <a:lstStyle/>
          <a:p>
            <a:r>
              <a:rPr lang="en-US" dirty="0"/>
              <a:t>Department of Computer Science and Engineering</a:t>
            </a:r>
          </a:p>
        </p:txBody>
      </p:sp>
      <p:sp>
        <p:nvSpPr>
          <p:cNvPr id="7" name="Rectangle 6"/>
          <p:cNvSpPr/>
          <p:nvPr/>
        </p:nvSpPr>
        <p:spPr>
          <a:xfrm>
            <a:off x="914400" y="825740"/>
            <a:ext cx="7478751" cy="1569660"/>
          </a:xfrm>
          <a:prstGeom prst="rect">
            <a:avLst/>
          </a:prstGeom>
        </p:spPr>
        <p:txBody>
          <a:bodyPr wrap="square">
            <a:spAutoFit/>
          </a:bodyPr>
          <a:lstStyle/>
          <a:p>
            <a:pPr algn="just"/>
            <a:r>
              <a:rPr lang="en-US" sz="1600" dirty="0">
                <a:latin typeface="Times New Roman" pitchFamily="18" charset="0"/>
                <a:cs typeface="Times New Roman" pitchFamily="18" charset="0"/>
              </a:rPr>
              <a:t>The new system, called Multi-Scale Domain Adaptive YOLO (MS-DAYOLO), is really important. It's designed to tackle the problem of things looking different in pictures or videos compared to real life. We tested it carefully against the standard YOLOv4 to show how well it works. It's great because it can handle lots of different situations and make accurate guesses about what objects are in images or videos. This helps make object detection better overall.</a:t>
            </a:r>
          </a:p>
        </p:txBody>
      </p:sp>
      <p:sp>
        <p:nvSpPr>
          <p:cNvPr id="10" name="Rectangle 9"/>
          <p:cNvSpPr/>
          <p:nvPr/>
        </p:nvSpPr>
        <p:spPr>
          <a:xfrm>
            <a:off x="847492" y="2410294"/>
            <a:ext cx="7545659" cy="2277547"/>
          </a:xfrm>
          <a:prstGeom prst="rect">
            <a:avLst/>
          </a:prstGeom>
        </p:spPr>
        <p:txBody>
          <a:bodyPr wrap="square">
            <a:spAutoFit/>
          </a:bodyPr>
          <a:lstStyle/>
          <a:p>
            <a:pPr algn="just">
              <a:buNone/>
            </a:pPr>
            <a:r>
              <a:rPr lang="en-US" b="1" dirty="0">
                <a:latin typeface="Times New Roman" pitchFamily="18" charset="0"/>
                <a:cs typeface="Times New Roman" pitchFamily="18" charset="0"/>
              </a:rPr>
              <a:t>ADVANTAGES</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MS-DAYOLO is great at adapting to different environments, making it really good at spotting objects in all kinds of real-world situations.</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It works well even when conditions change a lot, so you can rely on it to accurately detect objects no matter what's going on around it.</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When compared to YOLOv4, MS-DAYOLO stands out for its improvements, showing that it's really good at finding objects with precision.</a:t>
            </a:r>
          </a:p>
          <a:p>
            <a:pPr marL="285750" indent="-285750" algn="just">
              <a:buFont typeface="Arial" panose="020B0604020202020204" pitchFamily="34" charset="0"/>
              <a:buChar char="•"/>
            </a:pPr>
            <a:r>
              <a:rPr lang="en-US" sz="1600" dirty="0">
                <a:latin typeface="Times New Roman" pitchFamily="18" charset="0"/>
                <a:cs typeface="Times New Roman" pitchFamily="18" charset="0"/>
              </a:rPr>
              <a:t>It's made specifically for real-life situations, like in self-driving cars or surveillance, where it's important to detect objects reliably for safety and efficiency.</a:t>
            </a:r>
          </a:p>
        </p:txBody>
      </p:sp>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pPr marL="0" lvl="0" indent="0" algn="r" rtl="0">
                <a:lnSpc>
                  <a:spcPct val="100000"/>
                </a:lnSpc>
                <a:spcBef>
                  <a:spcPts val="0"/>
                </a:spcBef>
                <a:spcAft>
                  <a:spcPts val="0"/>
                </a:spcAft>
                <a:buSzPts val="1200"/>
                <a:buNone/>
              </a:pPr>
              <a:t>5</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457201" y="178201"/>
            <a:ext cx="6891454" cy="627321"/>
          </a:xfrm>
        </p:spPr>
        <p:txBody>
          <a:bodyPr/>
          <a:lstStyle/>
          <a:p>
            <a:r>
              <a:rPr lang="en-US" sz="3600" dirty="0">
                <a:latin typeface="Bookman Old Style" panose="02050604050505020204" pitchFamily="18" charset="0"/>
              </a:rPr>
              <a:t>Proposed method</a:t>
            </a:r>
            <a:r>
              <a:rPr lang="en-IN" altLang="en-US" sz="3600" b="0" dirty="0">
                <a:latin typeface="Times New Roman" panose="02020603050405020304" charset="0"/>
                <a:cs typeface="Times New Roman" panose="02020603050405020304" charset="0"/>
              </a:rPr>
              <a:t> Illustration</a:t>
            </a:r>
            <a:endParaRPr lang="en-US" sz="3600" dirty="0">
              <a:latin typeface="Bookman Old Style" panose="02050604050505020204" pitchFamily="18" charset="0"/>
            </a:endParaRPr>
          </a:p>
        </p:txBody>
      </p:sp>
      <p:sp>
        <p:nvSpPr>
          <p:cNvPr id="9" name="Date Placeholder 8"/>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10" name="Footer Placeholder 9"/>
          <p:cNvSpPr>
            <a:spLocks noGrp="1"/>
          </p:cNvSpPr>
          <p:nvPr>
            <p:ph type="ftr" idx="11"/>
          </p:nvPr>
        </p:nvSpPr>
        <p:spPr>
          <a:xfrm>
            <a:off x="2736611" y="4761806"/>
            <a:ext cx="3670778" cy="273900"/>
          </a:xfrm>
        </p:spPr>
        <p:txBody>
          <a:bodyPr/>
          <a:lstStyle/>
          <a:p>
            <a:r>
              <a:rPr lang="en-US" dirty="0"/>
              <a:t>Department of Computer Science and Engineering</a:t>
            </a:r>
          </a:p>
        </p:txBody>
      </p:sp>
      <p:pic>
        <p:nvPicPr>
          <p:cNvPr id="6" name="Picture 5">
            <a:extLst>
              <a:ext uri="{FF2B5EF4-FFF2-40B4-BE49-F238E27FC236}">
                <a16:creationId xmlns:a16="http://schemas.microsoft.com/office/drawing/2014/main" id="{FA59F43B-136C-5C5F-1F4C-11504EDDB6E6}"/>
              </a:ext>
            </a:extLst>
          </p:cNvPr>
          <p:cNvPicPr>
            <a:picLocks noChangeAspect="1"/>
          </p:cNvPicPr>
          <p:nvPr/>
        </p:nvPicPr>
        <p:blipFill>
          <a:blip r:embed="rId3"/>
          <a:stretch>
            <a:fillRect/>
          </a:stretch>
        </p:blipFill>
        <p:spPr>
          <a:xfrm>
            <a:off x="582485" y="877230"/>
            <a:ext cx="3804097" cy="3137210"/>
          </a:xfrm>
          <a:prstGeom prst="rect">
            <a:avLst/>
          </a:prstGeom>
        </p:spPr>
      </p:pic>
      <p:sp>
        <p:nvSpPr>
          <p:cNvPr id="7" name="TextBox 6">
            <a:extLst>
              <a:ext uri="{FF2B5EF4-FFF2-40B4-BE49-F238E27FC236}">
                <a16:creationId xmlns:a16="http://schemas.microsoft.com/office/drawing/2014/main" id="{DD6221A0-B584-D4AC-23DF-F94E70AAC1C0}"/>
              </a:ext>
            </a:extLst>
          </p:cNvPr>
          <p:cNvSpPr txBox="1"/>
          <p:nvPr/>
        </p:nvSpPr>
        <p:spPr>
          <a:xfrm>
            <a:off x="1174595" y="4140820"/>
            <a:ext cx="2416098" cy="307777"/>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Before</a:t>
            </a:r>
          </a:p>
        </p:txBody>
      </p:sp>
      <p:pic>
        <p:nvPicPr>
          <p:cNvPr id="11" name="Picture 10">
            <a:extLst>
              <a:ext uri="{FF2B5EF4-FFF2-40B4-BE49-F238E27FC236}">
                <a16:creationId xmlns:a16="http://schemas.microsoft.com/office/drawing/2014/main" id="{33595C29-A58B-EA90-57D5-C592B9D8D1D4}"/>
              </a:ext>
            </a:extLst>
          </p:cNvPr>
          <p:cNvPicPr>
            <a:picLocks noChangeAspect="1"/>
          </p:cNvPicPr>
          <p:nvPr/>
        </p:nvPicPr>
        <p:blipFill>
          <a:blip r:embed="rId4"/>
          <a:stretch>
            <a:fillRect/>
          </a:stretch>
        </p:blipFill>
        <p:spPr>
          <a:xfrm>
            <a:off x="4717810" y="877230"/>
            <a:ext cx="3670779" cy="3137210"/>
          </a:xfrm>
          <a:prstGeom prst="rect">
            <a:avLst/>
          </a:prstGeom>
        </p:spPr>
      </p:pic>
      <p:sp>
        <p:nvSpPr>
          <p:cNvPr id="12" name="TextBox 11">
            <a:extLst>
              <a:ext uri="{FF2B5EF4-FFF2-40B4-BE49-F238E27FC236}">
                <a16:creationId xmlns:a16="http://schemas.microsoft.com/office/drawing/2014/main" id="{9DF8D46B-CB1D-26AE-D4D7-FE62E69E366F}"/>
              </a:ext>
            </a:extLst>
          </p:cNvPr>
          <p:cNvSpPr txBox="1"/>
          <p:nvPr/>
        </p:nvSpPr>
        <p:spPr>
          <a:xfrm>
            <a:off x="5531005" y="4140820"/>
            <a:ext cx="2200507" cy="307777"/>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After</a:t>
            </a:r>
          </a:p>
        </p:txBody>
      </p:sp>
    </p:spTree>
    <p:extLst>
      <p:ext uri="{BB962C8B-B14F-4D97-AF65-F5344CB8AC3E}">
        <p14:creationId xmlns:p14="http://schemas.microsoft.com/office/powerpoint/2010/main" val="345297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342735" y="143617"/>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2590800" y="4725983"/>
            <a:ext cx="3774688" cy="273900"/>
          </a:xfrm>
        </p:spPr>
        <p:txBody>
          <a:bodyPr/>
          <a:lstStyle/>
          <a:p>
            <a:r>
              <a:rPr lang="en-US" dirty="0"/>
              <a:t>Department of Computer Science and Engineering</a:t>
            </a:r>
          </a:p>
        </p:txBody>
      </p:sp>
      <p:sp>
        <p:nvSpPr>
          <p:cNvPr id="5" name="TextBox 4"/>
          <p:cNvSpPr txBox="1"/>
          <p:nvPr/>
        </p:nvSpPr>
        <p:spPr>
          <a:xfrm>
            <a:off x="817756" y="1290830"/>
            <a:ext cx="747875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The project combines YOLOv4 and MS-DAYOLO to tackle the challenges of object detection in different environments. MS-DAYOLO strengthens YOLOv4 by helping it adapt to various situations through multiscale domain adaptation. This makes YOLOv4 more effective in different scenarios. The project focuses on areas like autonomous vehicles and surveillance to make YOLO-based models more flexible. By improving their ability to adapt, the project aims to provide reliable and versatile solutions for object detection, ready to handle a wide range of real-world problems.</a:t>
            </a:r>
          </a:p>
        </p:txBody>
      </p:sp>
    </p:spTree>
    <p:extLst>
      <p:ext uri="{BB962C8B-B14F-4D97-AF65-F5344CB8AC3E}">
        <p14:creationId xmlns:p14="http://schemas.microsoft.com/office/powerpoint/2010/main" val="286441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67322" y="45252"/>
            <a:ext cx="6117431" cy="627321"/>
          </a:xfrm>
        </p:spPr>
        <p:txBody>
          <a:bodyPr/>
          <a:lstStyle/>
          <a:p>
            <a:r>
              <a:rPr lang="en-US" sz="3600" dirty="0"/>
              <a:t>Experiment Environment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a:xfrm>
            <a:off x="2808249" y="4767264"/>
            <a:ext cx="3744951" cy="273900"/>
          </a:xfrm>
        </p:spPr>
        <p:txBody>
          <a:bodyPr/>
          <a:lstStyle/>
          <a:p>
            <a:r>
              <a:rPr lang="en-US" dirty="0"/>
              <a:t>Department of Computer Science and Engineering</a:t>
            </a:r>
          </a:p>
        </p:txBody>
      </p:sp>
      <p:sp>
        <p:nvSpPr>
          <p:cNvPr id="8" name="TextBox 7">
            <a:extLst>
              <a:ext uri="{FF2B5EF4-FFF2-40B4-BE49-F238E27FC236}">
                <a16:creationId xmlns:a16="http://schemas.microsoft.com/office/drawing/2014/main" id="{73973646-409F-3816-ADCE-3BB5E36E211E}"/>
              </a:ext>
            </a:extLst>
          </p:cNvPr>
          <p:cNvSpPr txBox="1"/>
          <p:nvPr/>
        </p:nvSpPr>
        <p:spPr>
          <a:xfrm>
            <a:off x="1222918" y="961371"/>
            <a:ext cx="6764086" cy="3016210"/>
          </a:xfrm>
          <a:prstGeom prst="rect">
            <a:avLst/>
          </a:prstGeom>
          <a:noFill/>
        </p:spPr>
        <p:txBody>
          <a:bodyPr wrap="square">
            <a:spAutoFit/>
          </a:bodyPr>
          <a:lstStyle/>
          <a:p>
            <a:r>
              <a:rPr lang="en-IN" altLang="en-US" sz="1600" b="1" dirty="0">
                <a:latin typeface="Times New Roman" panose="02020603050405020304" charset="0"/>
                <a:cs typeface="Times New Roman" panose="02020603050405020304" charset="0"/>
              </a:rPr>
              <a:t>Tools:</a:t>
            </a:r>
          </a:p>
          <a:p>
            <a:pPr marL="285750" indent="-285750">
              <a:buFont typeface="Arial" panose="020B0604020202020204" pitchFamily="34" charset="0"/>
              <a:buChar char="•"/>
            </a:pPr>
            <a:r>
              <a:rPr lang="en-IN" altLang="en-US" sz="1600" dirty="0">
                <a:latin typeface="Times New Roman" panose="02020603050405020304" charset="0"/>
                <a:cs typeface="Times New Roman" panose="02020603050405020304" charset="0"/>
              </a:rPr>
              <a:t>Anaconda </a:t>
            </a:r>
          </a:p>
          <a:p>
            <a:pPr marL="285750" indent="-285750">
              <a:buFont typeface="Arial" panose="020B0604020202020204" pitchFamily="34" charset="0"/>
              <a:buChar char="•"/>
            </a:pPr>
            <a:r>
              <a:rPr lang="en-IN" altLang="en-US" sz="1600" dirty="0" err="1">
                <a:latin typeface="Times New Roman" panose="02020603050405020304" charset="0"/>
                <a:cs typeface="Times New Roman" panose="02020603050405020304" charset="0"/>
              </a:rPr>
              <a:t>Sqlite</a:t>
            </a:r>
            <a:endParaRPr lang="en-IN" altLang="en-US" sz="16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1600" dirty="0" err="1">
                <a:latin typeface="Times New Roman" panose="02020603050405020304" charset="0"/>
                <a:cs typeface="Times New Roman" panose="02020603050405020304" charset="0"/>
              </a:rPr>
              <a:t>Jupyter</a:t>
            </a:r>
            <a:r>
              <a:rPr lang="en-IN" altLang="en-US" sz="1600" dirty="0">
                <a:latin typeface="Times New Roman" panose="02020603050405020304" charset="0"/>
                <a:cs typeface="Times New Roman" panose="02020603050405020304" charset="0"/>
              </a:rPr>
              <a:t> Notebook</a:t>
            </a:r>
          </a:p>
          <a:p>
            <a:endParaRPr lang="en-IN" altLang="en-US" sz="1600" dirty="0">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dirty="0">
                <a:latin typeface="Times New Roman" panose="02020603050405020304" charset="0"/>
                <a:cs typeface="Times New Roman" panose="02020603050405020304" charset="0"/>
              </a:rPr>
              <a:t>Language:</a:t>
            </a:r>
          </a:p>
          <a:p>
            <a:pPr marL="285750" indent="-285750">
              <a:buFont typeface="Arial" panose="020B0604020202020204" pitchFamily="34" charset="0"/>
              <a:buChar char="•"/>
            </a:pPr>
            <a:r>
              <a:rPr lang="en-IN" altLang="en-US" sz="1600" dirty="0">
                <a:latin typeface="Times New Roman" panose="02020603050405020304" charset="0"/>
                <a:cs typeface="Times New Roman" panose="02020603050405020304" charset="0"/>
              </a:rPr>
              <a:t>Python</a:t>
            </a:r>
          </a:p>
          <a:p>
            <a:endParaRPr lang="en-IN" altLang="en-US" sz="1600" b="1" dirty="0">
              <a:latin typeface="Times New Roman" panose="02020603050405020304" charset="0"/>
              <a:cs typeface="Times New Roman" panose="02020603050405020304" charset="0"/>
            </a:endParaRPr>
          </a:p>
          <a:p>
            <a:r>
              <a:rPr lang="en-IN" altLang="en-US" sz="1600" b="1" dirty="0">
                <a:latin typeface="Times New Roman" panose="02020603050405020304" charset="0"/>
                <a:cs typeface="Times New Roman" panose="02020603050405020304" charset="0"/>
              </a:rPr>
              <a:t>Dataset:</a:t>
            </a:r>
          </a:p>
          <a:p>
            <a:r>
              <a:rPr lang="en-IN" altLang="en-US" sz="1600" dirty="0">
                <a:latin typeface="Times New Roman" panose="02020603050405020304" charset="0"/>
                <a:cs typeface="Times New Roman" panose="02020603050405020304" charset="0"/>
              </a:rPr>
              <a:t>The dataset is collected from Kaggle</a:t>
            </a:r>
            <a:r>
              <a:rPr lang="en-IN" altLang="en-US" sz="1600" b="1" dirty="0">
                <a:latin typeface="Times New Roman" panose="02020603050405020304" charset="0"/>
                <a:cs typeface="Times New Roman" panose="02020603050405020304" charset="0"/>
              </a:rPr>
              <a:t>. </a:t>
            </a:r>
            <a:r>
              <a:rPr lang="en-IN" altLang="en-US" sz="1600" dirty="0">
                <a:latin typeface="Times New Roman" panose="02020603050405020304" charset="0"/>
                <a:cs typeface="Times New Roman" panose="02020603050405020304" charset="0"/>
              </a:rPr>
              <a:t>And also we can</a:t>
            </a:r>
            <a:r>
              <a:rPr lang="en-US" altLang="en-US" sz="1600" dirty="0">
                <a:latin typeface="Times New Roman" panose="02020603050405020304" charset="0"/>
                <a:cs typeface="Times New Roman" panose="02020603050405020304" charset="0"/>
              </a:rPr>
              <a:t> create dataset from the https://www.cityscapes-dataset.com/</a:t>
            </a:r>
            <a:endParaRPr lang="en-IN" altLang="en-US" sz="1600" dirty="0">
              <a:latin typeface="Times New Roman" panose="02020603050405020304" charset="0"/>
              <a:cs typeface="Times New Roman" panose="02020603050405020304" charset="0"/>
            </a:endParaRPr>
          </a:p>
          <a:p>
            <a:endParaRPr lang="en-IN" altLang="en-US"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8271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96732" y="70779"/>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8" name="Picture 7">
            <a:extLst>
              <a:ext uri="{FF2B5EF4-FFF2-40B4-BE49-F238E27FC236}">
                <a16:creationId xmlns:a16="http://schemas.microsoft.com/office/drawing/2014/main" id="{3FF7E66B-8948-9DB3-6738-9F2BEBBD173B}"/>
              </a:ext>
            </a:extLst>
          </p:cNvPr>
          <p:cNvPicPr>
            <a:picLocks noChangeAspect="1"/>
          </p:cNvPicPr>
          <p:nvPr/>
        </p:nvPicPr>
        <p:blipFill>
          <a:blip r:embed="rId3"/>
          <a:stretch>
            <a:fillRect/>
          </a:stretch>
        </p:blipFill>
        <p:spPr>
          <a:xfrm>
            <a:off x="615330" y="698100"/>
            <a:ext cx="4053314" cy="3955135"/>
          </a:xfrm>
          <a:prstGeom prst="rect">
            <a:avLst/>
          </a:prstGeom>
        </p:spPr>
      </p:pic>
      <p:pic>
        <p:nvPicPr>
          <p:cNvPr id="10" name="Picture 9">
            <a:extLst>
              <a:ext uri="{FF2B5EF4-FFF2-40B4-BE49-F238E27FC236}">
                <a16:creationId xmlns:a16="http://schemas.microsoft.com/office/drawing/2014/main" id="{6C397D94-15A8-D3FF-594E-64A743D7F8C7}"/>
              </a:ext>
            </a:extLst>
          </p:cNvPr>
          <p:cNvPicPr>
            <a:picLocks noChangeAspect="1"/>
          </p:cNvPicPr>
          <p:nvPr/>
        </p:nvPicPr>
        <p:blipFill>
          <a:blip r:embed="rId4"/>
          <a:stretch>
            <a:fillRect/>
          </a:stretch>
        </p:blipFill>
        <p:spPr>
          <a:xfrm>
            <a:off x="4894533" y="698099"/>
            <a:ext cx="3944667" cy="3955135"/>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89974" y="58923"/>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2B694F31-45D2-134D-D19E-73E54E61C10B}"/>
              </a:ext>
            </a:extLst>
          </p:cNvPr>
          <p:cNvPicPr>
            <a:picLocks noChangeAspect="1"/>
          </p:cNvPicPr>
          <p:nvPr/>
        </p:nvPicPr>
        <p:blipFill>
          <a:blip r:embed="rId3"/>
          <a:stretch>
            <a:fillRect/>
          </a:stretch>
        </p:blipFill>
        <p:spPr>
          <a:xfrm>
            <a:off x="457200" y="765252"/>
            <a:ext cx="4371277" cy="3612996"/>
          </a:xfrm>
          <a:prstGeom prst="rect">
            <a:avLst/>
          </a:prstGeom>
        </p:spPr>
      </p:pic>
      <p:pic>
        <p:nvPicPr>
          <p:cNvPr id="8" name="Picture 7">
            <a:extLst>
              <a:ext uri="{FF2B5EF4-FFF2-40B4-BE49-F238E27FC236}">
                <a16:creationId xmlns:a16="http://schemas.microsoft.com/office/drawing/2014/main" id="{C535BC28-C870-0DDD-B381-7695F276B2E6}"/>
              </a:ext>
            </a:extLst>
          </p:cNvPr>
          <p:cNvPicPr>
            <a:picLocks noChangeAspect="1"/>
          </p:cNvPicPr>
          <p:nvPr/>
        </p:nvPicPr>
        <p:blipFill>
          <a:blip r:embed="rId4"/>
          <a:stretch>
            <a:fillRect/>
          </a:stretch>
        </p:blipFill>
        <p:spPr>
          <a:xfrm>
            <a:off x="4992028" y="765252"/>
            <a:ext cx="3858323" cy="3682468"/>
          </a:xfrm>
          <a:prstGeom prst="rect">
            <a:avLst/>
          </a:prstGeom>
        </p:spPr>
      </p:pic>
    </p:spTree>
    <p:extLst>
      <p:ext uri="{BB962C8B-B14F-4D97-AF65-F5344CB8AC3E}">
        <p14:creationId xmlns:p14="http://schemas.microsoft.com/office/powerpoint/2010/main" val="4293442632"/>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3050</TotalTime>
  <Words>1003</Words>
  <Application>Microsoft Office PowerPoint</Application>
  <PresentationFormat>On-screen Show (16:9)</PresentationFormat>
  <Paragraphs>124</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Times New Roman</vt:lpstr>
      <vt:lpstr>Noto Sans Symbols</vt:lpstr>
      <vt:lpstr>Trebuchet MS</vt:lpstr>
      <vt:lpstr>Bookman Old Style</vt:lpstr>
      <vt:lpstr>Arial</vt:lpstr>
      <vt:lpstr>Calibri</vt:lpstr>
      <vt:lpstr>1_Office Theme</vt:lpstr>
      <vt:lpstr>A Seminar on YOLO WITH INTEGRATED  MULTI-SCALE DOMAIN ADAPTATION</vt:lpstr>
      <vt:lpstr>Introduction</vt:lpstr>
      <vt:lpstr>Problem Statement</vt:lpstr>
      <vt:lpstr>Proposed Method</vt:lpstr>
      <vt:lpstr>Proposed method Illustration</vt:lpstr>
      <vt:lpstr>Proposed Method</vt:lpstr>
      <vt:lpstr>Experiment Environment </vt:lpstr>
      <vt:lpstr>Experiment Screen shorts </vt:lpstr>
      <vt:lpstr>Experiment Screen shorts </vt:lpstr>
      <vt:lpstr>Experiment Screen shorts </vt:lpstr>
      <vt:lpstr>Experiment Screen shorts </vt:lpstr>
      <vt:lpstr>Experiment Screen shorts </vt:lpstr>
      <vt:lpstr>Experiment Screen shorts </vt:lpstr>
      <vt:lpstr>Experiment Screen shorts </vt:lpstr>
      <vt:lpstr>Experiment Screen shorts </vt:lpstr>
      <vt:lpstr>Experiment Screen shorts </vt:lpstr>
      <vt:lpstr>Experiment Screen shorts </vt:lpstr>
      <vt:lpstr>Experiment Screen shorts </vt:lpstr>
      <vt:lpstr>Experiment Results </vt:lpstr>
      <vt:lpstr>Finding </vt:lpstr>
      <vt:lpstr>Justification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yashwanth goud</cp:lastModifiedBy>
  <cp:revision>17</cp:revision>
  <dcterms:modified xsi:type="dcterms:W3CDTF">2024-04-19T09:00:05Z</dcterms:modified>
</cp:coreProperties>
</file>